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6" r:id="rId3"/>
    <p:sldId id="284" r:id="rId4"/>
    <p:sldId id="257" r:id="rId5"/>
    <p:sldId id="285" r:id="rId6"/>
    <p:sldId id="262" r:id="rId7"/>
    <p:sldId id="263" r:id="rId8"/>
    <p:sldId id="289" r:id="rId9"/>
    <p:sldId id="290" r:id="rId10"/>
    <p:sldId id="277" r:id="rId11"/>
    <p:sldId id="291" r:id="rId12"/>
    <p:sldId id="292" r:id="rId13"/>
    <p:sldId id="280" r:id="rId14"/>
    <p:sldId id="293" r:id="rId15"/>
    <p:sldId id="286" r:id="rId16"/>
    <p:sldId id="288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4" r:id="rId25"/>
    <p:sldId id="303" r:id="rId26"/>
    <p:sldId id="287" r:id="rId27"/>
    <p:sldId id="294" r:id="rId28"/>
    <p:sldId id="295" r:id="rId2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990033"/>
    <a:srgbClr val="6600CC"/>
    <a:srgbClr val="800000"/>
    <a:srgbClr val="FF5050"/>
    <a:srgbClr val="CC0066"/>
    <a:srgbClr val="DFF3F9"/>
    <a:srgbClr val="D6009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35" autoAdjust="0"/>
  </p:normalViewPr>
  <p:slideViewPr>
    <p:cSldViewPr>
      <p:cViewPr>
        <p:scale>
          <a:sx n="80" d="100"/>
          <a:sy n="80" d="100"/>
        </p:scale>
        <p:origin x="-70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A2FDA921-C57F-467D-87A7-27A25C5209B8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8193641E-7DB3-47D9-B19E-AE6209CD58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E30E70-5AEA-49BB-999C-68B3238D6C1C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AFC790-ABC7-45EE-A42F-600DD47B94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FECA16-3836-4EF7-9BDE-70CBFB4B788A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74672-0FE2-4923-B664-DA99B9DFCD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D65A4-896E-4DEC-94A7-132A57785D9B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EB7F3-2733-42B1-AF42-3C01264C3E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E8CE7-4008-42B5-84E3-09295FBAD714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086A21-1EF2-4CCE-87C7-BCFE228117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1BBC7-1C24-4E3F-BFA3-8320D9C8AF42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9C9FEA-6312-4621-8845-394D00CCAB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A25B7-7809-4CD6-BE38-7228AE5A79BA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B4290C-E97E-4F20-9718-8968B7E873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9215F-8413-4C2C-A9B5-E397806DB1FF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95408-0846-440A-98E1-66B3A2BBA4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AE3613-DD96-42E9-8FB1-638CEEE1F9C1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839E3-B2F5-480B-868C-3EF4429C02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CC17D-E24A-4B08-9B9E-6550B3A13B59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33E119-3DD5-4E50-8BDB-1D697E4304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583031-8A06-449C-8228-52B1B89CE30C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B8069-ECDF-4DB1-B8A8-931FCB9E301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B4BF5-E576-4CE2-B48F-249D5FAD83B0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107AF-5A67-48BB-BD85-25C724FAC0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DFF8CDD-DFA6-4670-937F-0E894D25F8D1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  <a:ea typeface="宋体" charset="-122"/>
              </a:defRPr>
            </a:lvl1pPr>
          </a:lstStyle>
          <a:p>
            <a:pPr>
              <a:defRPr/>
            </a:pPr>
            <a:fld id="{CFAEDA3D-E64C-4DEA-8409-B2C9EB8587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~~~~@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5181600"/>
            <a:ext cx="9142412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Text Box 4"/>
          <p:cNvSpPr txBox="1">
            <a:spLocks noChangeArrowheads="1"/>
          </p:cNvSpPr>
          <p:nvPr/>
        </p:nvSpPr>
        <p:spPr bwMode="auto">
          <a:xfrm>
            <a:off x="1258888" y="3429000"/>
            <a:ext cx="4968875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zh-CN" altLang="en-US" sz="5400" b="1">
              <a:solidFill>
                <a:srgbClr val="000099"/>
              </a:solidFill>
              <a:ea typeface="华文中宋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zh-CN" altLang="en-US" sz="3600" b="1">
              <a:solidFill>
                <a:srgbClr val="9900FF"/>
              </a:solidFill>
              <a:ea typeface="华文中宋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8313" y="2636838"/>
            <a:ext cx="5619750" cy="369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endParaRPr lang="zh-CN" alt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2924944"/>
            <a:ext cx="710964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5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计算机与程序设计基础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42412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1125538" y="1773238"/>
            <a:ext cx="923925" cy="302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4800">
                <a:solidFill>
                  <a:srgbClr val="CC0066"/>
                </a:solidFill>
                <a:latin typeface="幼圆" pitchFamily="49" charset="-122"/>
                <a:ea typeface="幼圆" pitchFamily="49" charset="-122"/>
              </a:rPr>
              <a:t> </a:t>
            </a:r>
            <a:endParaRPr lang="zh-CN" altLang="en-US" sz="5400">
              <a:solidFill>
                <a:srgbClr val="FFFF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3071813" y="1628775"/>
            <a:ext cx="535781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6000" dirty="0">
                <a:latin typeface="Arial" panose="020B0604020202020204" pitchFamily="34" charset="0"/>
              </a:rPr>
              <a:t>   </a:t>
            </a:r>
            <a:endParaRPr lang="en-US" altLang="zh-CN" sz="60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84213" y="1484313"/>
            <a:ext cx="1662112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r>
              <a:rPr lang="zh-CN" altLang="en-US" sz="480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感性认识计算机程序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843213" y="1341438"/>
            <a:ext cx="5113337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要多做题，抓大放小 主要看能帮我们提高到东西。从简到难，多模仿，多做简答题。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843213" y="2276475"/>
            <a:ext cx="525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编程是告诉计算机他该做什么的方法。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916238" y="2924175"/>
            <a:ext cx="56165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只有</a:t>
            </a:r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30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多个单词能直接使用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且只有循环，分支，顺序 ，三种句式</a:t>
            </a:r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313" y="3573463"/>
            <a:ext cx="3000375" cy="166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0075" y="4437063"/>
            <a:ext cx="3176588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/>
        </p:nvSpPr>
        <p:spPr>
          <a:xfrm>
            <a:off x="3419872" y="5373216"/>
            <a:ext cx="203132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华文行楷" pitchFamily="2" charset="-122"/>
                <a:ea typeface="华文行楷" pitchFamily="2" charset="-122"/>
              </a:rPr>
              <a:t>最简单的程序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79388" y="476250"/>
            <a:ext cx="4968875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latin typeface="华文行楷" pitchFamily="2" charset="-122"/>
                <a:ea typeface="华文行楷" pitchFamily="2" charset="-122"/>
              </a:rPr>
              <a:t>顺序结构</a:t>
            </a:r>
            <a:endParaRPr lang="en-US" altLang="zh-CN" sz="240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定义变量时，变量类型</a:t>
            </a:r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+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名称，并赋值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Cout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表示输出 </a:t>
            </a:r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&lt;&lt;   &lt;&lt;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分隔 </a:t>
            </a:r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+endl</a:t>
            </a:r>
          </a:p>
          <a:p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Cin&gt;&gt;a  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表示输出</a:t>
            </a:r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a</a:t>
            </a:r>
            <a:endParaRPr lang="zh-CN" altLang="en-US" sz="200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07950" y="2060575"/>
            <a:ext cx="18002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latin typeface="华文行楷" pitchFamily="2" charset="-122"/>
                <a:ea typeface="华文行楷" pitchFamily="2" charset="-122"/>
              </a:rPr>
              <a:t>判断语句</a:t>
            </a:r>
            <a:endParaRPr lang="en-US" altLang="zh-CN" sz="2400">
              <a:latin typeface="华文行楷" pitchFamily="2" charset="-122"/>
              <a:ea typeface="华文行楷" pitchFamily="2" charset="-122"/>
            </a:endParaRPr>
          </a:p>
          <a:p>
            <a:r>
              <a:rPr lang="en-US" altLang="zh-CN"/>
              <a:t>If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（条件）</a:t>
            </a:r>
            <a:r>
              <a:rPr lang="en-US" altLang="zh-CN"/>
              <a:t>{     </a:t>
            </a:r>
          </a:p>
          <a:p>
            <a:r>
              <a:rPr lang="en-US" altLang="zh-CN"/>
              <a:t>}</a:t>
            </a:r>
          </a:p>
          <a:p>
            <a:r>
              <a:rPr lang="en-US" altLang="zh-CN"/>
              <a:t>Else{</a:t>
            </a:r>
          </a:p>
          <a:p>
            <a:r>
              <a:rPr lang="en-US" altLang="zh-CN"/>
              <a:t>}</a:t>
            </a:r>
            <a:endParaRPr lang="zh-CN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9700" y="1844675"/>
            <a:ext cx="3819525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95513" y="2133600"/>
            <a:ext cx="252095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=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为赋值    </a:t>
            </a:r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==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为等于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！</a:t>
            </a:r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=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为不等于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50825" y="4005263"/>
            <a:ext cx="3025775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latin typeface="华文行楷" pitchFamily="2" charset="-122"/>
                <a:ea typeface="华文行楷" pitchFamily="2" charset="-122"/>
              </a:rPr>
              <a:t>循环语句</a:t>
            </a:r>
            <a:endParaRPr lang="en-US" altLang="zh-CN" sz="2400">
              <a:latin typeface="华文行楷" pitchFamily="2" charset="-122"/>
              <a:ea typeface="华文行楷" pitchFamily="2" charset="-122"/>
            </a:endParaRPr>
          </a:p>
          <a:p>
            <a:r>
              <a:rPr lang="en-US" altLang="zh-CN" sz="2400">
                <a:latin typeface="华文行楷" pitchFamily="2" charset="-122"/>
                <a:ea typeface="华文行楷" pitchFamily="2" charset="-122"/>
              </a:rPr>
              <a:t>For</a:t>
            </a:r>
            <a:r>
              <a:rPr lang="zh-CN" altLang="en-US" sz="2400">
                <a:latin typeface="华文行楷" pitchFamily="2" charset="-122"/>
                <a:ea typeface="华文行楷" pitchFamily="2" charset="-122"/>
              </a:rPr>
              <a:t>（</a:t>
            </a:r>
            <a:r>
              <a:rPr lang="en-US" altLang="zh-CN" sz="2400">
                <a:latin typeface="华文行楷" pitchFamily="2" charset="-122"/>
                <a:ea typeface="华文行楷" pitchFamily="2" charset="-122"/>
              </a:rPr>
              <a:t>i=0</a:t>
            </a:r>
            <a:r>
              <a:rPr lang="zh-CN" altLang="en-US" sz="2400">
                <a:latin typeface="华文行楷" pitchFamily="2" charset="-122"/>
                <a:ea typeface="华文行楷" pitchFamily="2" charset="-122"/>
              </a:rPr>
              <a:t>；</a:t>
            </a:r>
            <a:r>
              <a:rPr lang="en-US" altLang="zh-CN" sz="2400">
                <a:latin typeface="华文行楷" pitchFamily="2" charset="-122"/>
                <a:ea typeface="华文行楷" pitchFamily="2" charset="-122"/>
              </a:rPr>
              <a:t>i&lt;20;i++</a:t>
            </a:r>
            <a:r>
              <a:rPr lang="zh-CN" altLang="en-US" sz="2400">
                <a:latin typeface="华文行楷" pitchFamily="2" charset="-122"/>
                <a:ea typeface="华文行楷" pitchFamily="2" charset="-122"/>
              </a:rPr>
              <a:t>）</a:t>
            </a:r>
            <a:endParaRPr lang="en-US" altLang="zh-CN" sz="2400">
              <a:latin typeface="华文行楷" pitchFamily="2" charset="-122"/>
              <a:ea typeface="华文行楷" pitchFamily="2" charset="-122"/>
            </a:endParaRPr>
          </a:p>
          <a:p>
            <a:r>
              <a:rPr lang="en-US" altLang="zh-CN" sz="2400">
                <a:latin typeface="华文行楷" pitchFamily="2" charset="-122"/>
                <a:ea typeface="华文行楷" pitchFamily="2" charset="-122"/>
              </a:rPr>
              <a:t>{</a:t>
            </a:r>
          </a:p>
          <a:p>
            <a:r>
              <a:rPr lang="en-US" altLang="zh-CN" sz="2400">
                <a:latin typeface="华文行楷" pitchFamily="2" charset="-122"/>
                <a:ea typeface="华文行楷" pitchFamily="2" charset="-122"/>
              </a:rPr>
              <a:t>If(</a:t>
            </a:r>
            <a:r>
              <a:rPr lang="zh-CN" altLang="en-US" sz="2400">
                <a:latin typeface="华文行楷" pitchFamily="2" charset="-122"/>
                <a:ea typeface="华文行楷" pitchFamily="2" charset="-122"/>
              </a:rPr>
              <a:t>条件</a:t>
            </a:r>
            <a:r>
              <a:rPr lang="en-US" altLang="zh-CN" sz="2400">
                <a:latin typeface="华文行楷" pitchFamily="2" charset="-122"/>
                <a:ea typeface="华文行楷" pitchFamily="2" charset="-122"/>
              </a:rPr>
              <a:t>)</a:t>
            </a:r>
          </a:p>
          <a:p>
            <a:r>
              <a:rPr lang="en-US" altLang="zh-CN" sz="2400">
                <a:latin typeface="华文行楷" pitchFamily="2" charset="-122"/>
                <a:ea typeface="华文行楷" pitchFamily="2" charset="-122"/>
              </a:rPr>
              <a:t>}</a:t>
            </a:r>
            <a:endParaRPr lang="zh-CN" altLang="en-US" sz="2400"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725" y="4221163"/>
            <a:ext cx="361315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79388" y="476250"/>
            <a:ext cx="21605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latin typeface="华文行楷" pitchFamily="2" charset="-122"/>
                <a:ea typeface="华文行楷" pitchFamily="2" charset="-122"/>
              </a:rPr>
              <a:t>数组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1196975"/>
            <a:ext cx="4140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定义数组时</a:t>
            </a:r>
            <a:r>
              <a:rPr lang="en-US" altLang="zh-CN"/>
              <a:t>char a[10] = {‘a’, ‘b’, …….}</a:t>
            </a:r>
          </a:p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引用数组时 </a:t>
            </a:r>
            <a:r>
              <a:rPr lang="en-US" altLang="zh-CN"/>
              <a:t>&lt;&lt; a[i]&lt;&lt;</a:t>
            </a:r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endl;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引用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2565400"/>
            <a:ext cx="4164012" cy="230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364163" y="1268413"/>
            <a:ext cx="3455987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多用注释，加强可读性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单行注释用 “</a:t>
            </a:r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//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”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可利用三种语句编比较复杂的程程 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注意缩进排布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8513" y="2997200"/>
            <a:ext cx="4164012" cy="230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413" y="-188913"/>
            <a:ext cx="9396413" cy="704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61963" y="1196975"/>
            <a:ext cx="1662112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r>
              <a:rPr lang="zh-CN" altLang="en-US" sz="480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从现实问题到计算机程序的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411413" y="1125538"/>
            <a:ext cx="6624637" cy="101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面对现实问题，如果希望用计算机完成，我们必须把事情表达成为程序，再让计算机执行。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因此我们要找到解决问题的办法，才可能让计算机执行。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627313" y="2276475"/>
            <a:ext cx="597693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写程序 要先粗后细，写程序前要先构思好程序结构。写好程序结构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313" y="3068638"/>
            <a:ext cx="2736850" cy="153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063" y="4581525"/>
            <a:ext cx="281622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651500" y="3284538"/>
            <a:ext cx="26654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可以使用穷举法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700338" y="4868863"/>
            <a:ext cx="25923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要自己想象程序结构</a:t>
            </a: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0" y="260350"/>
            <a:ext cx="524827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4563" y="3573463"/>
            <a:ext cx="5503862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68313" y="3716338"/>
            <a:ext cx="295116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分步可以使程序更清楚，且一部分只做一件事方便检查。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508625" y="476250"/>
            <a:ext cx="30956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好的程序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由若干模块组成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模块之间高内聚，低藕合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413" y="-188913"/>
            <a:ext cx="9396413" cy="704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0"/>
            <a:ext cx="9142412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77863" y="1268413"/>
            <a:ext cx="1662112" cy="388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r>
              <a:rPr lang="zh-CN" altLang="en-US" sz="480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理性认识</a:t>
            </a:r>
            <a:r>
              <a:rPr lang="en-US" altLang="zh-CN" sz="480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c</a:t>
            </a:r>
            <a:r>
              <a:rPr lang="zh-CN" altLang="en-US" sz="480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程序 导论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2924944"/>
            <a:ext cx="3456384" cy="194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295" endPos="92000" dist="101600" dir="5400000" sy="-100000" algn="bl" rotWithShape="0"/>
          </a:effec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700338" y="1412875"/>
            <a:ext cx="62642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C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语言是一门高级语言，第一门高级语言是</a:t>
            </a:r>
            <a:r>
              <a:rPr lang="en-US" altLang="zh-CN"/>
              <a:t>FORTRAN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，到之后的</a:t>
            </a:r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A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语言，</a:t>
            </a:r>
            <a:r>
              <a:rPr lang="en-US" altLang="zh-CN" sz="2000">
                <a:latin typeface="华文行楷" pitchFamily="2" charset="-122"/>
                <a:ea typeface="华文行楷" pitchFamily="2" charset="-122"/>
              </a:rPr>
              <a:t>B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语言，最后才有现在的</a:t>
            </a:r>
            <a:r>
              <a:rPr lang="en-US" altLang="zh-CN"/>
              <a:t>C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语言。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现在的</a:t>
            </a:r>
            <a:r>
              <a:rPr lang="en-US" altLang="zh-CN"/>
              <a:t>C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语言有许多版本，而且因为其规范比较松散，因此在不同的编译器对同一程序的编译结果不同。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72225" y="3716338"/>
            <a:ext cx="2560638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52413" y="-188913"/>
            <a:ext cx="9396413" cy="704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Box 2"/>
          <p:cNvSpPr txBox="1">
            <a:spLocks noChangeArrowheads="1"/>
          </p:cNvSpPr>
          <p:nvPr/>
        </p:nvSpPr>
        <p:spPr bwMode="auto">
          <a:xfrm>
            <a:off x="539750" y="2133600"/>
            <a:ext cx="923925" cy="381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r>
              <a:rPr lang="zh-CN" altLang="en-US" sz="480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语言程序</a:t>
            </a:r>
          </a:p>
        </p:txBody>
      </p:sp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684213" y="1412875"/>
            <a:ext cx="115093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4800">
                <a:solidFill>
                  <a:srgbClr val="7030A0"/>
                </a:solidFill>
                <a:latin typeface="Segoe UI Emoji" pitchFamily="34" charset="0"/>
              </a:rPr>
              <a:t>C</a:t>
            </a:r>
            <a:endParaRPr lang="zh-CN" altLang="en-US" sz="4800">
              <a:solidFill>
                <a:srgbClr val="7030A0"/>
              </a:solidFill>
              <a:latin typeface="Segoe UI Emoji" pitchFamily="34" charset="0"/>
              <a:ea typeface="华文行楷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83768" y="908720"/>
            <a:ext cx="121058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华文行楷" pitchFamily="2" charset="-122"/>
                <a:ea typeface="华文行楷" pitchFamily="2" charset="-122"/>
              </a:rPr>
              <a:t>内存</a:t>
            </a:r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auto">
          <a:xfrm>
            <a:off x="2484438" y="1700213"/>
            <a:ext cx="62642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1B=8b</a:t>
            </a:r>
          </a:p>
          <a:p>
            <a:r>
              <a:rPr lang="en-US" altLang="zh-CN"/>
              <a:t>1KB=1024B</a:t>
            </a:r>
          </a:p>
          <a:p>
            <a:r>
              <a:rPr lang="en-US" altLang="zh-CN"/>
              <a:t>1MB=1024B</a:t>
            </a:r>
          </a:p>
          <a:p>
            <a:r>
              <a:rPr lang="zh-CN" altLang="en-US"/>
              <a:t>以此类推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364088" y="908720"/>
            <a:ext cx="22365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华文行楷" pitchFamily="2" charset="-122"/>
                <a:ea typeface="华文行楷" pitchFamily="2" charset="-122"/>
              </a:rPr>
              <a:t>定义变量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4716463" y="1700213"/>
            <a:ext cx="403225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C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语言中的变量要先定义再使用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对计算机来说就在内存中找到一片存储空间并起名，存入数据并记下地址。这样我们就可以使用这个变量了。</a:t>
            </a:r>
          </a:p>
        </p:txBody>
      </p:sp>
      <p:sp>
        <p:nvSpPr>
          <p:cNvPr id="17417" name="TextBox 9"/>
          <p:cNvSpPr txBox="1">
            <a:spLocks noChangeArrowheads="1"/>
          </p:cNvSpPr>
          <p:nvPr/>
        </p:nvSpPr>
        <p:spPr bwMode="auto">
          <a:xfrm>
            <a:off x="2411413" y="3716338"/>
            <a:ext cx="2808287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整形数据分类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/>
              <a:t>基本型 </a:t>
            </a:r>
            <a:r>
              <a:rPr lang="en-US" altLang="zh-CN"/>
              <a:t>Int     32bit</a:t>
            </a:r>
          </a:p>
          <a:p>
            <a:r>
              <a:rPr lang="zh-CN" altLang="en-US"/>
              <a:t>短整型 </a:t>
            </a:r>
            <a:r>
              <a:rPr lang="en-US" altLang="zh-CN"/>
              <a:t>Short      short int  16bit</a:t>
            </a:r>
          </a:p>
          <a:p>
            <a:r>
              <a:rPr lang="zh-CN" altLang="en-US"/>
              <a:t>长整型 </a:t>
            </a:r>
            <a:r>
              <a:rPr lang="en-US" altLang="zh-CN"/>
              <a:t>Long       long  int  32bit</a:t>
            </a:r>
            <a:endParaRPr lang="zh-CN" altLang="en-US"/>
          </a:p>
        </p:txBody>
      </p:sp>
      <p:sp>
        <p:nvSpPr>
          <p:cNvPr id="17418" name="TextBox 10"/>
          <p:cNvSpPr txBox="1">
            <a:spLocks noChangeArrowheads="1"/>
          </p:cNvSpPr>
          <p:nvPr/>
        </p:nvSpPr>
        <p:spPr bwMode="auto">
          <a:xfrm>
            <a:off x="5219700" y="3573463"/>
            <a:ext cx="35290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可利用如下进行分类</a:t>
            </a:r>
          </a:p>
        </p:txBody>
      </p:sp>
      <p:pic>
        <p:nvPicPr>
          <p:cNvPr id="17419" name="Picture 4" descr="C:\Users\Shinelon\Documents\Tencent Files\2427349495\Image\C2C\50251F52A03E4E8AADC1236B18D688A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263" y="4149725"/>
            <a:ext cx="3527425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/>
        </p:nvSpPr>
        <p:spPr>
          <a:xfrm>
            <a:off x="2483768" y="0"/>
            <a:ext cx="295465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5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数据成分</a:t>
            </a:r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  <p:bldP spid="17412" grpId="0"/>
      <p:bldP spid="17414" grpId="0"/>
      <p:bldP spid="17416" grpId="0"/>
      <p:bldP spid="17417" grpId="0"/>
      <p:bldP spid="174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79388" y="765175"/>
            <a:ext cx="5256212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整形数据</a:t>
            </a:r>
            <a:endParaRPr lang="en-US" altLang="zh-CN"/>
          </a:p>
          <a:p>
            <a:r>
              <a:rPr lang="en-US" altLang="zh-CN"/>
              <a:t>Signed +int /short int </a:t>
            </a:r>
            <a:r>
              <a:rPr lang="zh-CN" altLang="en-US"/>
              <a:t>等表示有符号 </a:t>
            </a:r>
            <a:r>
              <a:rPr lang="en-US" altLang="zh-CN"/>
              <a:t>signed</a:t>
            </a:r>
            <a:r>
              <a:rPr lang="zh-CN" altLang="en-US"/>
              <a:t>可省略</a:t>
            </a:r>
            <a:endParaRPr lang="en-US" altLang="zh-CN"/>
          </a:p>
          <a:p>
            <a:r>
              <a:rPr lang="en-US" altLang="zh-CN"/>
              <a:t>unSigned +int /short int </a:t>
            </a:r>
            <a:r>
              <a:rPr lang="zh-CN" altLang="en-US"/>
              <a:t>等表示无符号</a:t>
            </a:r>
            <a:endParaRPr lang="en-US" altLang="zh-CN"/>
          </a:p>
          <a:p>
            <a:r>
              <a:rPr lang="zh-CN" altLang="en-US"/>
              <a:t>无符号可表示更大的数。</a:t>
            </a:r>
            <a:endParaRPr lang="en-US" altLang="zh-CN"/>
          </a:p>
          <a:p>
            <a:r>
              <a:rPr lang="en-US" altLang="zh-CN"/>
              <a:t>123</a:t>
            </a:r>
            <a:r>
              <a:rPr lang="zh-CN" altLang="en-US"/>
              <a:t>原码可以取反</a:t>
            </a:r>
            <a:r>
              <a:rPr lang="en-US" altLang="zh-CN"/>
              <a:t>+1</a:t>
            </a:r>
            <a:r>
              <a:rPr lang="zh-CN" altLang="en-US"/>
              <a:t>得到</a:t>
            </a:r>
            <a:r>
              <a:rPr lang="en-US" altLang="zh-CN"/>
              <a:t>-123</a:t>
            </a:r>
            <a:r>
              <a:rPr lang="zh-CN" altLang="en-US"/>
              <a:t>的补码</a:t>
            </a:r>
            <a:endParaRPr lang="en-US" altLang="zh-CN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2205038"/>
            <a:ext cx="3960812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724525" y="476250"/>
            <a:ext cx="208756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16</a:t>
            </a:r>
            <a:r>
              <a:rPr lang="zh-CN" altLang="en-US"/>
              <a:t>进制表示</a:t>
            </a:r>
            <a:endParaRPr lang="en-US" altLang="zh-CN"/>
          </a:p>
          <a:p>
            <a:r>
              <a:rPr lang="zh-CN" altLang="en-US"/>
              <a:t>利用打印控制符</a:t>
            </a:r>
            <a:endParaRPr lang="en-US" altLang="zh-CN"/>
          </a:p>
          <a:p>
            <a:r>
              <a:rPr lang="en-US" altLang="zh-CN"/>
              <a:t>8</a:t>
            </a:r>
            <a:r>
              <a:rPr lang="zh-CN" altLang="en-US"/>
              <a:t>进制表示</a:t>
            </a:r>
            <a:endParaRPr lang="en-US" altLang="zh-CN"/>
          </a:p>
          <a:p>
            <a:r>
              <a:rPr lang="zh-CN" altLang="en-US"/>
              <a:t>利用打印控制符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23850" y="4941888"/>
            <a:ext cx="33845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计算机中“</a:t>
            </a:r>
            <a:r>
              <a:rPr lang="en-US" altLang="zh-CN"/>
              <a:t>0x</a:t>
            </a:r>
            <a:r>
              <a:rPr lang="zh-CN" altLang="en-US"/>
              <a:t>”开头的为</a:t>
            </a:r>
            <a:r>
              <a:rPr lang="en-US" altLang="zh-CN"/>
              <a:t>16</a:t>
            </a:r>
            <a:r>
              <a:rPr lang="zh-CN" altLang="en-US"/>
              <a:t>进制</a:t>
            </a:r>
            <a:endParaRPr lang="en-US" altLang="zh-CN"/>
          </a:p>
          <a:p>
            <a:r>
              <a:rPr lang="en-US" altLang="zh-CN"/>
              <a:t>8</a:t>
            </a:r>
            <a:r>
              <a:rPr lang="zh-CN" altLang="en-US"/>
              <a:t>进制为“</a:t>
            </a:r>
            <a:r>
              <a:rPr lang="en-US" altLang="zh-CN"/>
              <a:t>0</a:t>
            </a:r>
            <a:r>
              <a:rPr lang="zh-CN" altLang="en-US"/>
              <a:t>”开头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638" y="1773238"/>
            <a:ext cx="4837112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188913"/>
            <a:ext cx="43529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79388" y="2997200"/>
            <a:ext cx="41767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如果不对变量赋值，在不同的编程软件中会有不同的值。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4300" y="3860800"/>
            <a:ext cx="4992688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16463" y="3068638"/>
            <a:ext cx="41036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浮点型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188913"/>
            <a:ext cx="4992688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116013" y="3213100"/>
            <a:ext cx="302418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字符型数据，用二进制数保存，在</a:t>
            </a:r>
            <a:r>
              <a:rPr lang="en-US" altLang="zh-CN"/>
              <a:t>C/</a:t>
            </a:r>
            <a:r>
              <a:rPr lang="zh-CN" altLang="en-US"/>
              <a:t>？</a:t>
            </a:r>
            <a:r>
              <a:rPr lang="en-US" altLang="zh-CN"/>
              <a:t>C++ </a:t>
            </a:r>
            <a:r>
              <a:rPr lang="zh-CN" altLang="en-US"/>
              <a:t>语言中最多可以定义</a:t>
            </a:r>
            <a:r>
              <a:rPr lang="en-US" altLang="zh-CN"/>
              <a:t>256</a:t>
            </a:r>
            <a:r>
              <a:rPr lang="zh-CN" altLang="en-US"/>
              <a:t>个字符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116013" y="4581525"/>
            <a:ext cx="31686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ASCII</a:t>
            </a:r>
            <a:r>
              <a:rPr lang="zh-CN" altLang="en-US"/>
              <a:t>码为美国信息交换标准代码表示了</a:t>
            </a:r>
            <a:r>
              <a:rPr lang="en-US" altLang="zh-CN"/>
              <a:t>256</a:t>
            </a:r>
            <a:r>
              <a:rPr lang="zh-CN" altLang="en-US"/>
              <a:t>个字符。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084888" y="476250"/>
            <a:ext cx="28797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字符型可与整形数据互相赋值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可与整型一起运算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264275" y="1844675"/>
            <a:ext cx="28797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\n</a:t>
            </a:r>
            <a:r>
              <a:rPr lang="zh-CN" altLang="en-US"/>
              <a:t>为换行</a:t>
            </a:r>
            <a:endParaRPr lang="en-US" altLang="zh-CN"/>
          </a:p>
          <a:p>
            <a:r>
              <a:rPr lang="en-US" altLang="zh-CN"/>
              <a:t>\a</a:t>
            </a:r>
            <a:r>
              <a:rPr lang="zh-CN" altLang="en-US"/>
              <a:t>为发声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3213100"/>
            <a:ext cx="4297362" cy="241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643438" y="5805488"/>
            <a:ext cx="4392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Bool </a:t>
            </a:r>
            <a:r>
              <a:rPr lang="zh-CN" altLang="en-US"/>
              <a:t>为布尔型表示方法</a:t>
            </a:r>
            <a:endParaRPr lang="en-US" altLang="zh-CN"/>
          </a:p>
          <a:p>
            <a:r>
              <a:rPr lang="zh-CN" altLang="en-US"/>
              <a:t>其中</a:t>
            </a:r>
            <a:r>
              <a:rPr lang="en-US" altLang="zh-CN"/>
              <a:t>false</a:t>
            </a:r>
            <a:r>
              <a:rPr lang="zh-CN" altLang="en-US"/>
              <a:t>和</a:t>
            </a:r>
            <a:r>
              <a:rPr lang="en-US" altLang="zh-CN"/>
              <a:t>true</a:t>
            </a:r>
            <a:r>
              <a:rPr lang="zh-CN" altLang="en-US"/>
              <a:t>为计算机保存字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3"/>
          <p:cNvGrpSpPr>
            <a:grpSpLocks/>
          </p:cNvGrpSpPr>
          <p:nvPr/>
        </p:nvGrpSpPr>
        <p:grpSpPr bwMode="auto">
          <a:xfrm>
            <a:off x="5364163" y="3644900"/>
            <a:ext cx="2752725" cy="2752725"/>
            <a:chOff x="5364163" y="3644900"/>
            <a:chExt cx="2752725" cy="2752725"/>
          </a:xfrm>
        </p:grpSpPr>
        <p:pic>
          <p:nvPicPr>
            <p:cNvPr id="3088" name="图片 4" descr="deep blue memo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64163" y="3644900"/>
              <a:ext cx="2752725" cy="275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89" name="TextBox 8"/>
            <p:cNvSpPr txBox="1">
              <a:spLocks noChangeArrowheads="1"/>
            </p:cNvSpPr>
            <p:nvPr/>
          </p:nvSpPr>
          <p:spPr bwMode="auto">
            <a:xfrm>
              <a:off x="5724525" y="4365625"/>
              <a:ext cx="18732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endParaRPr lang="zh-CN" altLang="en-US" sz="240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3" name="组合 11"/>
          <p:cNvGrpSpPr>
            <a:grpSpLocks/>
          </p:cNvGrpSpPr>
          <p:nvPr/>
        </p:nvGrpSpPr>
        <p:grpSpPr bwMode="auto">
          <a:xfrm>
            <a:off x="5580063" y="692150"/>
            <a:ext cx="2752725" cy="2752725"/>
            <a:chOff x="5580063" y="692150"/>
            <a:chExt cx="2752725" cy="2752725"/>
          </a:xfrm>
        </p:grpSpPr>
        <p:pic>
          <p:nvPicPr>
            <p:cNvPr id="3086" name="图片 5" descr="orange memo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80063" y="692150"/>
              <a:ext cx="2752725" cy="275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87" name="TextBox 8"/>
            <p:cNvSpPr txBox="1">
              <a:spLocks noChangeArrowheads="1"/>
            </p:cNvSpPr>
            <p:nvPr/>
          </p:nvSpPr>
          <p:spPr bwMode="auto">
            <a:xfrm>
              <a:off x="5867400" y="1484313"/>
              <a:ext cx="208756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2627313" y="549275"/>
            <a:ext cx="2752725" cy="2752725"/>
            <a:chOff x="2627313" y="549275"/>
            <a:chExt cx="2752725" cy="2752725"/>
          </a:xfrm>
        </p:grpSpPr>
        <p:pic>
          <p:nvPicPr>
            <p:cNvPr id="3084" name="图片 7" descr="yellow memo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27313" y="549275"/>
              <a:ext cx="2752725" cy="275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85" name="TextBox 8"/>
            <p:cNvSpPr txBox="1">
              <a:spLocks noChangeArrowheads="1"/>
            </p:cNvSpPr>
            <p:nvPr/>
          </p:nvSpPr>
          <p:spPr bwMode="auto">
            <a:xfrm>
              <a:off x="2987675" y="1196975"/>
              <a:ext cx="2016125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endParaRPr lang="zh-CN" altLang="en-US" sz="26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5" name="组合 12"/>
          <p:cNvGrpSpPr>
            <a:grpSpLocks/>
          </p:cNvGrpSpPr>
          <p:nvPr/>
        </p:nvGrpSpPr>
        <p:grpSpPr bwMode="auto">
          <a:xfrm>
            <a:off x="2411413" y="3500438"/>
            <a:ext cx="2752725" cy="2752725"/>
            <a:chOff x="2411413" y="3500438"/>
            <a:chExt cx="2752725" cy="2752725"/>
          </a:xfrm>
        </p:grpSpPr>
        <p:pic>
          <p:nvPicPr>
            <p:cNvPr id="3082" name="图片 6" descr="red memo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411413" y="3500438"/>
              <a:ext cx="2752725" cy="275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83" name="TextBox 8"/>
            <p:cNvSpPr txBox="1">
              <a:spLocks noChangeArrowheads="1"/>
            </p:cNvSpPr>
            <p:nvPr/>
          </p:nvSpPr>
          <p:spPr bwMode="auto">
            <a:xfrm>
              <a:off x="2700338" y="4365625"/>
              <a:ext cx="201612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endParaRPr lang="zh-CN" altLang="en-US" sz="2800">
                <a:solidFill>
                  <a:srgbClr val="CCFF33"/>
                </a:solidFill>
                <a:ea typeface="楷体_GB2312" pitchFamily="49" charset="-122"/>
              </a:endParaRPr>
            </a:p>
          </p:txBody>
        </p:sp>
      </p:grp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987675" y="1268413"/>
            <a:ext cx="1871663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计算机基本原理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84888" y="1484313"/>
            <a:ext cx="1800225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计算机的历史与未来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627313" y="4437063"/>
            <a:ext cx="208915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程序运行基本原理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724525" y="4581525"/>
            <a:ext cx="20161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感性认识计算机程序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967413" cy="335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3536950"/>
            <a:ext cx="5695950" cy="320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79388" y="404813"/>
            <a:ext cx="30972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Const  double   pi   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中</a:t>
            </a:r>
            <a:r>
              <a:rPr lang="en-US" altLang="zh-CN"/>
              <a:t>pi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的值将不会改变。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79388" y="1268413"/>
            <a:ext cx="684053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标识符中只有字母数字下滑线，且只能由字母和下滑线开头，不能与关键字相同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4005263"/>
            <a:ext cx="4481513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79388" y="3644900"/>
            <a:ext cx="24479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运算符</a:t>
            </a:r>
          </a:p>
        </p:txBody>
      </p:sp>
      <p:sp>
        <p:nvSpPr>
          <p:cNvPr id="6" name="矩形 5"/>
          <p:cNvSpPr/>
          <p:nvPr/>
        </p:nvSpPr>
        <p:spPr>
          <a:xfrm>
            <a:off x="107504" y="2564904"/>
            <a:ext cx="295465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运算成分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9512" y="332656"/>
            <a:ext cx="294183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0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华文行楷" pitchFamily="2" charset="-122"/>
                <a:ea typeface="华文行楷" pitchFamily="2" charset="-122"/>
              </a:rPr>
              <a:t>赋值运算符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1052513"/>
            <a:ext cx="3584575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16463" y="908050"/>
            <a:ext cx="295116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要点二  ：长数赋给短数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截取长数的低</a:t>
            </a:r>
            <a:r>
              <a:rPr lang="en-US" altLang="zh-CN"/>
              <a:t>n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位送给短数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3716338"/>
            <a:ext cx="3536950" cy="198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9338" y="1844675"/>
            <a:ext cx="3697287" cy="20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924300" y="3789363"/>
            <a:ext cx="14398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华文行楷" pitchFamily="2" charset="-122"/>
                <a:ea typeface="华文行楷" pitchFamily="2" charset="-122"/>
              </a:rPr>
              <a:t>总结</a:t>
            </a:r>
          </a:p>
        </p:txBody>
      </p: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4663" y="4337050"/>
            <a:ext cx="4479925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260350"/>
            <a:ext cx="43529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50825" y="3573463"/>
            <a:ext cx="525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连续赋值由右到左的顺序</a:t>
            </a:r>
            <a:r>
              <a:rPr lang="zh-CN" altLang="en-US"/>
              <a:t>。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3850" y="4076700"/>
            <a:ext cx="51847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整数运算结果为整数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实数运算结果为</a:t>
            </a:r>
            <a:r>
              <a:rPr lang="en-US" altLang="zh-CN"/>
              <a:t>double</a:t>
            </a:r>
            <a:r>
              <a:rPr lang="zh-CN" altLang="en-US"/>
              <a:t>。</a:t>
            </a:r>
          </a:p>
        </p:txBody>
      </p:sp>
      <p:sp>
        <p:nvSpPr>
          <p:cNvPr id="24581" name="TextBox 4"/>
          <p:cNvSpPr txBox="1">
            <a:spLocks noChangeArrowheads="1"/>
          </p:cNvSpPr>
          <p:nvPr/>
        </p:nvSpPr>
        <p:spPr bwMode="auto">
          <a:xfrm>
            <a:off x="323850" y="5013325"/>
            <a:ext cx="3671888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符号优先级</a:t>
            </a:r>
            <a:endParaRPr lang="en-US" altLang="zh-CN" sz="200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/>
              <a:t>（）  </a:t>
            </a:r>
            <a:r>
              <a:rPr lang="en-US" altLang="zh-CN"/>
              <a:t>&gt;   *   /   %   &gt;    +    -</a:t>
            </a:r>
            <a:endParaRPr lang="zh-CN" altLang="en-US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1075" y="1268413"/>
            <a:ext cx="43529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1075" y="4005263"/>
            <a:ext cx="43529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1"/>
          <p:cNvSpPr txBox="1">
            <a:spLocks noChangeArrowheads="1"/>
          </p:cNvSpPr>
          <p:nvPr/>
        </p:nvSpPr>
        <p:spPr bwMode="auto">
          <a:xfrm>
            <a:off x="250825" y="1196975"/>
            <a:ext cx="374491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++i  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表示使用之前加</a:t>
            </a:r>
            <a:r>
              <a:rPr lang="en-US" altLang="zh-CN"/>
              <a:t>1</a:t>
            </a:r>
          </a:p>
          <a:p>
            <a:r>
              <a:rPr lang="en-US" altLang="zh-CN"/>
              <a:t>i++  </a:t>
            </a:r>
            <a:r>
              <a:rPr lang="zh-CN" altLang="en-US" sz="2000">
                <a:latin typeface="华文行楷" pitchFamily="2" charset="-122"/>
                <a:ea typeface="华文行楷" pitchFamily="2" charset="-122"/>
              </a:rPr>
              <a:t>表示使用之后加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9512" y="404664"/>
            <a:ext cx="3079689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zh-CN" altLang="en-US" sz="36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方正舒体" pitchFamily="2" charset="-122"/>
                <a:ea typeface="方正舒体" pitchFamily="2" charset="-122"/>
              </a:rPr>
              <a:t>自增自减运算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1916113"/>
            <a:ext cx="4608512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250825" y="4868863"/>
            <a:ext cx="56165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逻辑运算中非</a:t>
            </a:r>
            <a:r>
              <a:rPr lang="en-US" altLang="zh-CN"/>
              <a:t>&gt;</a:t>
            </a:r>
            <a:r>
              <a:rPr lang="zh-CN" altLang="en-US"/>
              <a:t>与</a:t>
            </a:r>
            <a:r>
              <a:rPr lang="en-US" altLang="zh-CN"/>
              <a:t>&gt;</a:t>
            </a:r>
            <a:r>
              <a:rPr lang="zh-CN" altLang="en-US"/>
              <a:t>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115888"/>
            <a:ext cx="5472112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357563"/>
            <a:ext cx="4392613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64075" y="3789363"/>
            <a:ext cx="4479925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42412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413" y="-188913"/>
            <a:ext cx="9396413" cy="704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42412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4" descr="deep blue mem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5063" y="3571875"/>
            <a:ext cx="27527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图片 5" descr="orange mem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3563" y="642938"/>
            <a:ext cx="27527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图片 7" descr="yellow mem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3188" y="571500"/>
            <a:ext cx="27527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28625" y="571500"/>
            <a:ext cx="192881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4000" dirty="0">
                <a:solidFill>
                  <a:srgbClr val="99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itchFamily="2" charset="-122"/>
              </a:rPr>
              <a:t> </a:t>
            </a:r>
            <a:endParaRPr lang="zh-CN" altLang="en-US" sz="4400" b="1" u="sng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itchFamily="2" charset="-122"/>
            </a:endParaRPr>
          </a:p>
        </p:txBody>
      </p:sp>
      <p:pic>
        <p:nvPicPr>
          <p:cNvPr id="4102" name="图片 6" descr="red memo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9000" y="3500438"/>
            <a:ext cx="27527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图片 3" descr="blue memo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8625" y="3571875"/>
            <a:ext cx="27527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987675" y="1341438"/>
            <a:ext cx="194468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从现实问题到计算机程序的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084888" y="1557338"/>
            <a:ext cx="1871662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理性认识</a:t>
            </a:r>
            <a:r>
              <a:rPr lang="en-US" altLang="zh-CN" sz="240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c</a:t>
            </a:r>
            <a:r>
              <a:rPr lang="zh-CN" altLang="en-US" sz="240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程序 导论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84213" y="4437063"/>
            <a:ext cx="20875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C</a:t>
            </a:r>
            <a:r>
              <a:rPr lang="zh-CN" altLang="en-US" sz="240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语言程序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708400" y="4365625"/>
            <a:ext cx="187166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指针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516688" y="4437063"/>
            <a:ext cx="19431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结构体与链表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2987675" y="1125538"/>
            <a:ext cx="5761038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360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endParaRPr lang="zh-CN" altLang="en-US" sz="3600">
              <a:solidFill>
                <a:srgbClr val="80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</a:pPr>
            <a:endParaRPr lang="zh-CN" altLang="en-US" sz="3200">
              <a:solidFill>
                <a:srgbClr val="990033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84213" y="1484313"/>
            <a:ext cx="1662112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r>
              <a:rPr lang="zh-CN" altLang="en-US" sz="480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计算机基本原理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843213" y="1484313"/>
            <a:ext cx="576103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经过三次数学危机，在</a:t>
            </a:r>
            <a:r>
              <a:rPr lang="en-US" altLang="zh-CN"/>
              <a:t>1936</a:t>
            </a:r>
            <a:r>
              <a:rPr lang="zh-CN" altLang="en-US"/>
              <a:t>年图灵建立了一个模型模拟判断是否可以运算，这个数学模型称为图灵机。</a:t>
            </a:r>
          </a:p>
        </p:txBody>
      </p:sp>
      <p:pic>
        <p:nvPicPr>
          <p:cNvPr id="10" name="图片 9" descr="21211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0338" y="2276475"/>
            <a:ext cx="2854325" cy="371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11" descr="QQ图片20191009222514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5963" y="2276475"/>
            <a:ext cx="2886075" cy="374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332656"/>
            <a:ext cx="2520280" cy="563290"/>
          </a:xfrm>
          <a:prstGeom prst="rect">
            <a:avLst/>
          </a:prstGeom>
          <a:noFill/>
        </p:spPr>
        <p:txBody>
          <a:bodyPr wrap="none">
            <a:prstTxWarp prst="textChevron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zh-CN" altLang="en-US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图灵机运行机理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50825" y="1412875"/>
            <a:ext cx="604996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图灵机运用基础程序可以将问题判断是否可解，</a:t>
            </a:r>
            <a:endParaRPr lang="en-US" altLang="zh-CN"/>
          </a:p>
          <a:p>
            <a:r>
              <a:rPr lang="zh-CN" altLang="en-US"/>
              <a:t>它以简单，强大，可实现，三点受当时人们的重视，</a:t>
            </a:r>
            <a:endParaRPr lang="en-US" altLang="zh-CN"/>
          </a:p>
          <a:p>
            <a:r>
              <a:rPr lang="zh-CN" altLang="en-US"/>
              <a:t>从而为计算机的诞生创造了条件。</a:t>
            </a:r>
          </a:p>
        </p:txBody>
      </p:sp>
      <p:sp>
        <p:nvSpPr>
          <p:cNvPr id="14" name="矩形 13"/>
          <p:cNvSpPr/>
          <p:nvPr/>
        </p:nvSpPr>
        <p:spPr>
          <a:xfrm>
            <a:off x="251520" y="2636912"/>
            <a:ext cx="1563133" cy="605681"/>
          </a:xfrm>
          <a:prstGeom prst="rect">
            <a:avLst/>
          </a:prstGeom>
          <a:noFill/>
        </p:spPr>
        <p:txBody>
          <a:bodyPr wrap="none">
            <a:prstTxWarp prst="textCanDown">
              <a:avLst>
                <a:gd name="adj" fmla="val 13334"/>
              </a:avLst>
            </a:prstTxWarp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>
              <a:defRPr/>
            </a:pPr>
            <a:r>
              <a:rPr lang="zh-CN" altLang="en-US" sz="54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二进制</a:t>
            </a:r>
          </a:p>
        </p:txBody>
      </p:sp>
      <p:sp>
        <p:nvSpPr>
          <p:cNvPr id="6149" name="TextBox 14"/>
          <p:cNvSpPr txBox="1">
            <a:spLocks noChangeArrowheads="1"/>
          </p:cNvSpPr>
          <p:nvPr/>
        </p:nvSpPr>
        <p:spPr bwMode="auto">
          <a:xfrm>
            <a:off x="179388" y="3789363"/>
            <a:ext cx="8640762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计算机中符号越少，程序量越少，读入移动次数越多。</a:t>
            </a:r>
            <a:endParaRPr lang="en-US" altLang="zh-CN"/>
          </a:p>
          <a:p>
            <a:r>
              <a:rPr lang="zh-CN" altLang="en-US"/>
              <a:t>因此二进制更加适合计算机。</a:t>
            </a:r>
            <a:endParaRPr lang="en-US" altLang="zh-CN"/>
          </a:p>
          <a:p>
            <a:r>
              <a:rPr lang="zh-CN" altLang="en-US"/>
              <a:t>二进制转十进制 </a:t>
            </a:r>
            <a:r>
              <a:rPr lang="en-US" altLang="zh-CN"/>
              <a:t>10110=1</a:t>
            </a:r>
            <a:r>
              <a:rPr lang="zh-CN" altLang="en-US"/>
              <a:t>*四个</a:t>
            </a:r>
            <a:r>
              <a:rPr lang="en-US" altLang="zh-CN"/>
              <a:t>2+0</a:t>
            </a:r>
            <a:r>
              <a:rPr lang="zh-CN" altLang="en-US"/>
              <a:t>*三个</a:t>
            </a:r>
            <a:r>
              <a:rPr lang="en-US" altLang="zh-CN"/>
              <a:t>2+1</a:t>
            </a:r>
            <a:r>
              <a:rPr lang="zh-CN" altLang="en-US"/>
              <a:t>*两个</a:t>
            </a:r>
            <a:r>
              <a:rPr lang="en-US" altLang="zh-CN"/>
              <a:t>2+1</a:t>
            </a:r>
            <a:r>
              <a:rPr lang="zh-CN" altLang="en-US"/>
              <a:t>*一个</a:t>
            </a:r>
            <a:r>
              <a:rPr lang="en-US" altLang="zh-CN"/>
              <a:t>2+0</a:t>
            </a:r>
            <a:r>
              <a:rPr lang="zh-CN" altLang="en-US"/>
              <a:t>*零个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7504" y="4797152"/>
            <a:ext cx="3308166" cy="52322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zh-CN" altLang="en-US" sz="28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计算机逻辑运算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07950" y="5661025"/>
            <a:ext cx="61198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基本逻辑运算有 与 或 非 ， 同或 异或 与非 或非 与或非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  <p:bldP spid="6149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782763" y="1320800"/>
            <a:ext cx="676275" cy="392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>
                <a:solidFill>
                  <a:schemeClr val="folHlink"/>
                </a:solidFill>
                <a:ea typeface="华文中宋" pitchFamily="2" charset="-122"/>
              </a:rPr>
              <a:t> </a:t>
            </a:r>
            <a:endParaRPr lang="en-US" altLang="zh-CN" sz="3200">
              <a:solidFill>
                <a:schemeClr val="folHlink"/>
              </a:solidFill>
              <a:ea typeface="华文中宋" pitchFamily="2" charset="-122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84213" y="1557338"/>
            <a:ext cx="1662112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r>
              <a:rPr lang="zh-CN" altLang="en-US" sz="480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计算机的历史与未来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627313" y="1844675"/>
            <a:ext cx="5976937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计算机从</a:t>
            </a:r>
            <a:r>
              <a:rPr lang="en-US" altLang="zh-CN"/>
              <a:t>1200</a:t>
            </a:r>
            <a:r>
              <a:rPr lang="zh-CN" altLang="en-US"/>
              <a:t>年到现代，从手工辅助的算盘到计算机帕斯卡加法器，从工业革命的四则运算的机械计算机器到电器元件的计算器，最后到现代的计算机经历了漫长的过程。</a:t>
            </a:r>
            <a:endParaRPr lang="en-US" altLang="zh-CN"/>
          </a:p>
          <a:p>
            <a:r>
              <a:rPr lang="en-US" altLang="zh-CN"/>
              <a:t>        </a:t>
            </a:r>
            <a:r>
              <a:rPr lang="zh-CN" altLang="en-US"/>
              <a:t>而硬件也从真空管到晶体管到集成电路到现在的超大规模集成电路，使电脑更快跟小更便宜。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700338" y="4437063"/>
            <a:ext cx="57594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在未来摩尔定律可能会失效，而量子计算机可能代替现代计算机，而量子计算机的计算能力比传统计算机打了</a:t>
            </a:r>
            <a:r>
              <a:rPr lang="en-US" altLang="zh-CN"/>
              <a:t>2</a:t>
            </a:r>
            <a:r>
              <a:rPr lang="zh-CN" altLang="en-US"/>
              <a:t>的</a:t>
            </a:r>
            <a:r>
              <a:rPr lang="en-US" altLang="zh-CN"/>
              <a:t>n</a:t>
            </a:r>
            <a:r>
              <a:rPr lang="zh-CN" altLang="en-US"/>
              <a:t>次方，但量子计算机需要的稳定环境无法提供我们观测导致其生产难度。</a:t>
            </a:r>
          </a:p>
        </p:txBody>
      </p:sp>
      <p:sp>
        <p:nvSpPr>
          <p:cNvPr id="7" name="矩形 6"/>
          <p:cNvSpPr/>
          <p:nvPr/>
        </p:nvSpPr>
        <p:spPr>
          <a:xfrm>
            <a:off x="2699792" y="1124744"/>
            <a:ext cx="1440160" cy="646331"/>
          </a:xfrm>
          <a:prstGeom prst="rect">
            <a:avLst/>
          </a:prstGeom>
          <a:noFill/>
        </p:spPr>
        <p:txBody>
          <a:bodyPr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>
              <a:defRPr/>
            </a:pPr>
            <a:r>
              <a:rPr lang="zh-CN" alt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过去</a:t>
            </a:r>
          </a:p>
        </p:txBody>
      </p:sp>
      <p:sp>
        <p:nvSpPr>
          <p:cNvPr id="8" name="矩形 7"/>
          <p:cNvSpPr/>
          <p:nvPr/>
        </p:nvSpPr>
        <p:spPr>
          <a:xfrm>
            <a:off x="2627784" y="4077072"/>
            <a:ext cx="1569661" cy="923330"/>
          </a:xfrm>
          <a:prstGeom prst="rect">
            <a:avLst/>
          </a:prstGeom>
          <a:noFill/>
        </p:spPr>
        <p:txBody>
          <a:bodyPr spcFirstLastPara="1" wrap="none">
            <a:prstTxWarp prst="textArchUp">
              <a:avLst>
                <a:gd name="adj" fmla="val 12464127"/>
              </a:avLst>
            </a:prstTxWarp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defRPr/>
            </a:pPr>
            <a:r>
              <a:rPr lang="zh-CN" altLang="en-US" sz="36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未来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1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84213" y="1557338"/>
            <a:ext cx="1662112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r>
              <a:rPr lang="zh-CN" altLang="en-US" sz="4800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程序运行基本原理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700338" y="1052513"/>
            <a:ext cx="59753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计算机利用二进制表示数据，用电路实现的布尔代数进行运算。可以通过命令控制计算机从而更改其功能。</a:t>
            </a:r>
          </a:p>
        </p:txBody>
      </p:sp>
      <p:sp>
        <p:nvSpPr>
          <p:cNvPr id="8" name="矩形 7"/>
          <p:cNvSpPr/>
          <p:nvPr/>
        </p:nvSpPr>
        <p:spPr>
          <a:xfrm>
            <a:off x="2699792" y="1844824"/>
            <a:ext cx="3877985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isometricOffAxis1Right"/>
              <a:lightRig rig="threePt" dir="t"/>
            </a:scene3d>
          </a:bodyPr>
          <a:lstStyle/>
          <a:p>
            <a:pPr algn="ctr">
              <a:defRPr/>
            </a:pPr>
            <a:r>
              <a:rPr lang="zh-CN" alt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计算机的存储空间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771775" y="2997200"/>
            <a:ext cx="5761038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储存单位</a:t>
            </a:r>
            <a:endParaRPr lang="en-US" altLang="zh-CN"/>
          </a:p>
          <a:p>
            <a:r>
              <a:rPr lang="en-US" altLang="zh-CN"/>
              <a:t>1B=8b</a:t>
            </a:r>
          </a:p>
          <a:p>
            <a:r>
              <a:rPr lang="en-US" altLang="zh-CN"/>
              <a:t>1KB=1024B</a:t>
            </a:r>
          </a:p>
          <a:p>
            <a:r>
              <a:rPr lang="en-US" altLang="zh-CN"/>
              <a:t>1MB=1024B</a:t>
            </a:r>
          </a:p>
          <a:p>
            <a:r>
              <a:rPr lang="zh-CN" altLang="en-US"/>
              <a:t>以此类推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125" y="1916113"/>
            <a:ext cx="2071688" cy="270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6100" y="2708275"/>
            <a:ext cx="2036763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3213100"/>
            <a:ext cx="2255837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788" y="476250"/>
            <a:ext cx="2300287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987675" y="692150"/>
            <a:ext cx="3024188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latin typeface="华文行楷" pitchFamily="2" charset="-122"/>
                <a:ea typeface="华文行楷" pitchFamily="2" charset="-122"/>
              </a:rPr>
              <a:t>存储器通过高低电位与三极管电路从而存储数据</a:t>
            </a:r>
            <a:r>
              <a:rPr lang="zh-CN" altLang="en-US"/>
              <a:t>。</a:t>
            </a:r>
          </a:p>
        </p:txBody>
      </p:sp>
      <p:sp>
        <p:nvSpPr>
          <p:cNvPr id="8" name="太阳形 7"/>
          <p:cNvSpPr/>
          <p:nvPr/>
        </p:nvSpPr>
        <p:spPr>
          <a:xfrm>
            <a:off x="539750" y="333375"/>
            <a:ext cx="1728788" cy="1727200"/>
          </a:xfrm>
          <a:prstGeom prst="su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新月形 8"/>
          <p:cNvSpPr/>
          <p:nvPr/>
        </p:nvSpPr>
        <p:spPr>
          <a:xfrm>
            <a:off x="7164388" y="4365625"/>
            <a:ext cx="1008062" cy="2016125"/>
          </a:xfrm>
          <a:prstGeom prst="mo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404664"/>
            <a:ext cx="30059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36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CPU</a:t>
            </a:r>
            <a:r>
              <a:rPr lang="zh-CN" altLang="en-US" sz="36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的指令集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23850" y="1484313"/>
            <a:ext cx="78486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指令集中指令由二进制组成，第一部分为指令码 第二部分为操作数。从而使</a:t>
            </a:r>
            <a:r>
              <a:rPr lang="en-US" altLang="zh-CN"/>
              <a:t>CUP</a:t>
            </a:r>
            <a:r>
              <a:rPr lang="zh-CN" altLang="en-US"/>
              <a:t>工作</a:t>
            </a:r>
          </a:p>
        </p:txBody>
      </p:sp>
      <p:sp>
        <p:nvSpPr>
          <p:cNvPr id="4" name="矩形 3"/>
          <p:cNvSpPr/>
          <p:nvPr/>
        </p:nvSpPr>
        <p:spPr>
          <a:xfrm>
            <a:off x="467544" y="2564904"/>
            <a:ext cx="2492990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zh-CN" altLang="en-US" sz="3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程序的执行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5288" y="3644900"/>
            <a:ext cx="77057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程序的执行是在内存中进行，需要先进行编译，形成汇编代码，再进行转换成为机器码进行运算。开辟代码区和数据区，从而在数据区存放单独的数据，由控制器发出命令，最后由运算器运算输出结果。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2148</TotalTime>
  <Words>1117</Words>
  <Application>Microsoft Office PowerPoint</Application>
  <PresentationFormat>全屏显示(4:3)</PresentationFormat>
  <Paragraphs>142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华文细黑</vt:lpstr>
      <vt:lpstr>Calibri</vt:lpstr>
      <vt:lpstr>宋体</vt:lpstr>
      <vt:lpstr>华文中宋</vt:lpstr>
      <vt:lpstr>楷体_GB2312</vt:lpstr>
      <vt:lpstr>华文行楷</vt:lpstr>
      <vt:lpstr>幼圆</vt:lpstr>
      <vt:lpstr>Segoe UI Emoji</vt:lpstr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bj</dc:creator>
  <cp:lastModifiedBy>Shinelon</cp:lastModifiedBy>
  <cp:revision>203</cp:revision>
  <dcterms:created xsi:type="dcterms:W3CDTF">2013-10-30T09:04:50Z</dcterms:created>
  <dcterms:modified xsi:type="dcterms:W3CDTF">2019-10-18T15:53:59Z</dcterms:modified>
</cp:coreProperties>
</file>